
<file path=[Content_Types].xml><?xml version="1.0" encoding="utf-8"?>
<Types xmlns="http://schemas.openxmlformats.org/package/2006/content-types">
  <Default Extension="xml" ContentType="application/xml"/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70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1"/>
  </p:normalViewPr>
  <p:slideViewPr>
    <p:cSldViewPr snapToGrid="0" snapToObjects="1">
      <p:cViewPr varScale="1">
        <p:scale>
          <a:sx n="76" d="100"/>
          <a:sy n="76" d="100"/>
        </p:scale>
        <p:origin x="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56925-5F62-8040-9B59-BEA7FD42514B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71A84-1BCF-A34F-835D-2F26DEE6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71A84-1BCF-A34F-835D-2F26DEE651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5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90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8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9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01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9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7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0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8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8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0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0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991973" cy="2971801"/>
          </a:xfrm>
        </p:spPr>
        <p:txBody>
          <a:bodyPr>
            <a:noAutofit/>
          </a:bodyPr>
          <a:lstStyle/>
          <a:p>
            <a:pPr algn="ctr"/>
            <a:r>
              <a:rPr lang="en-US" sz="8800" cap="none" dirty="0" smtClean="0"/>
              <a:t>Crying Baby Detection</a:t>
            </a:r>
            <a:endParaRPr lang="en-US" sz="88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797" y="3857934"/>
            <a:ext cx="6400800" cy="1947333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Rong</a:t>
            </a:r>
            <a:r>
              <a:rPr lang="en-US" sz="3600" b="1" dirty="0" smtClean="0">
                <a:solidFill>
                  <a:schemeClr val="tx1"/>
                </a:solidFill>
              </a:rPr>
              <a:t> Li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12/02/2019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/>
              <a:t>Model Evaluation </a:t>
            </a:r>
            <a:r>
              <a:rPr lang="mr-IN" altLang="zh-CN" sz="4800" cap="none" dirty="0" smtClean="0"/>
              <a:t>–</a:t>
            </a:r>
            <a:r>
              <a:rPr lang="en-US" altLang="zh-CN" sz="4800" cap="none" dirty="0"/>
              <a:t> </a:t>
            </a:r>
            <a:r>
              <a:rPr lang="en-US" altLang="zh-CN" sz="4800" cap="none" dirty="0" smtClean="0"/>
              <a:t>Classification Report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1368" y="1885072"/>
            <a:ext cx="10689264" cy="46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/>
              <a:t>Model Evaluation </a:t>
            </a:r>
            <a:r>
              <a:rPr lang="mr-IN" altLang="zh-CN" sz="4800" cap="none" dirty="0" smtClean="0"/>
              <a:t>–</a:t>
            </a:r>
            <a:r>
              <a:rPr lang="en-US" altLang="zh-CN" sz="4800" cap="none" dirty="0"/>
              <a:t> </a:t>
            </a:r>
            <a:r>
              <a:rPr lang="en-US" altLang="zh-CN" sz="4800" cap="none" dirty="0" smtClean="0"/>
              <a:t>Roc Curve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078436" y="6123864"/>
            <a:ext cx="246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Auc</a:t>
            </a:r>
            <a:r>
              <a:rPr lang="en-US" sz="2400" dirty="0"/>
              <a:t> Score is: </a:t>
            </a:r>
            <a:r>
              <a:rPr lang="en-US" sz="2400" dirty="0" smtClean="0"/>
              <a:t>0.89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94" y="1749656"/>
            <a:ext cx="9444868" cy="43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sult_baby1_640*480.avi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021" y="0"/>
            <a:ext cx="9147958" cy="6860968"/>
          </a:xfrm>
        </p:spPr>
      </p:pic>
      <p:sp>
        <p:nvSpPr>
          <p:cNvPr id="4" name="TextBox 3"/>
          <p:cNvSpPr txBox="1"/>
          <p:nvPr/>
        </p:nvSpPr>
        <p:spPr>
          <a:xfrm>
            <a:off x="10669979" y="6214637"/>
            <a:ext cx="15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video </a:t>
            </a:r>
            <a:r>
              <a:rPr lang="en-US" dirty="0"/>
              <a:t>from </a:t>
            </a:r>
            <a:r>
              <a:rPr lang="en-US" dirty="0" err="1" smtClean="0"/>
              <a:t>Videezy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 smtClean="0"/>
              <a:t>Next Steps</a:t>
            </a:r>
            <a:r>
              <a:rPr lang="en-US" sz="4800" cap="none" dirty="0" smtClean="0"/>
              <a:t> 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b="1" dirty="0"/>
              <a:t> </a:t>
            </a:r>
            <a:r>
              <a:rPr lang="en-US" sz="2800" b="1" cap="none" dirty="0" smtClean="0"/>
              <a:t>Improve model accuracy</a:t>
            </a:r>
            <a:endParaRPr lang="en-US" sz="2800" cap="none" dirty="0" smtClean="0"/>
          </a:p>
          <a:p>
            <a:pPr lvl="1"/>
            <a:r>
              <a:rPr lang="en-US" sz="2400" cap="none" dirty="0" smtClean="0"/>
              <a:t>Input data: input figure size, data augmentation	</a:t>
            </a:r>
          </a:p>
          <a:p>
            <a:pPr lvl="1"/>
            <a:r>
              <a:rPr lang="en-US" sz="2400" cap="none" dirty="0" smtClean="0"/>
              <a:t>Network: model, layers</a:t>
            </a:r>
          </a:p>
          <a:p>
            <a:pPr lvl="1"/>
            <a:r>
              <a:rPr lang="en-US" sz="2400" cap="none" dirty="0" smtClean="0"/>
              <a:t>Optimization: optimizer, learning rate, batch size, epoch</a:t>
            </a:r>
          </a:p>
          <a:p>
            <a:pPr lvl="0" algn="just"/>
            <a:r>
              <a:rPr lang="en-US" sz="2800" b="1" cap="none" dirty="0" smtClean="0"/>
              <a:t>Add a crying sound classification, combine both facial expression and sound classification results to decide </a:t>
            </a:r>
            <a:r>
              <a:rPr lang="en-US" sz="2800" b="1" cap="none" dirty="0"/>
              <a:t>whether a crying </a:t>
            </a:r>
            <a:r>
              <a:rPr lang="en-US" sz="2800" b="1" cap="none" dirty="0" smtClean="0"/>
              <a:t>baby is detected. </a:t>
            </a:r>
            <a:endParaRPr lang="en-US" sz="2800" cap="none" dirty="0"/>
          </a:p>
        </p:txBody>
      </p:sp>
    </p:spTree>
    <p:extLst>
      <p:ext uri="{BB962C8B-B14F-4D97-AF65-F5344CB8AC3E}">
        <p14:creationId xmlns:p14="http://schemas.microsoft.com/office/powerpoint/2010/main" val="6378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cap="none" dirty="0" smtClean="0"/>
              <a:t>Thank You!</a:t>
            </a:r>
            <a:endParaRPr lang="en-US" sz="6600" cap="none" dirty="0"/>
          </a:p>
        </p:txBody>
      </p:sp>
    </p:spTree>
    <p:extLst>
      <p:ext uri="{BB962C8B-B14F-4D97-AF65-F5344CB8AC3E}">
        <p14:creationId xmlns:p14="http://schemas.microsoft.com/office/powerpoint/2010/main" val="4591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Motivation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1. </a:t>
            </a:r>
            <a:r>
              <a:rPr lang="en-US" sz="3200" cap="none" dirty="0" err="1" smtClean="0"/>
              <a:t>Realtime</a:t>
            </a:r>
            <a:r>
              <a:rPr lang="en-US" sz="3200" cap="none" dirty="0" smtClean="0"/>
              <a:t> baby monitor: detect crying baby, activate recording and alarm, and send alerts to parents/teachers.</a:t>
            </a:r>
          </a:p>
          <a:p>
            <a:pPr algn="just"/>
            <a:r>
              <a:rPr lang="en-US" sz="2400" dirty="0" smtClean="0"/>
              <a:t>2. </a:t>
            </a:r>
            <a:r>
              <a:rPr lang="en-US" sz="3200" cap="none" dirty="0" smtClean="0"/>
              <a:t>Daycare / school video recording footage: auto detect crying baby to cut and save the footage clips, send parents accident/activity reports</a:t>
            </a:r>
            <a:r>
              <a:rPr lang="en-US" sz="3200" cap="none" dirty="0"/>
              <a:t>.</a:t>
            </a:r>
            <a:endParaRPr lang="en-US" sz="3200" cap="none" dirty="0" smtClean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7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Data Preparation </a:t>
            </a:r>
            <a:r>
              <a:rPr lang="en-US" altLang="zh-CN" sz="4800" cap="none" dirty="0"/>
              <a:t>-</a:t>
            </a:r>
            <a:r>
              <a:rPr lang="en-US" sz="4800" cap="none" dirty="0" smtClean="0"/>
              <a:t> Scraping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Scraping crying / not crying baby images from internet</a:t>
            </a:r>
          </a:p>
          <a:p>
            <a:endParaRPr lang="en-US" sz="2400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41" y="2940147"/>
            <a:ext cx="2748905" cy="3647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6" y="2940147"/>
            <a:ext cx="3663462" cy="3647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9" y="2940146"/>
            <a:ext cx="3982329" cy="36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Data Preparation</a:t>
            </a:r>
            <a:r>
              <a:rPr lang="zh-CN" altLang="en-US" sz="4400" cap="none" dirty="0" smtClean="0"/>
              <a:t> </a:t>
            </a:r>
            <a:r>
              <a:rPr lang="mr-IN" altLang="zh-CN" sz="4400" cap="none" dirty="0" smtClean="0"/>
              <a:t>–</a:t>
            </a:r>
            <a:r>
              <a:rPr lang="zh-CN" altLang="en-US" sz="4400" cap="none" dirty="0" smtClean="0"/>
              <a:t> </a:t>
            </a:r>
            <a:r>
              <a:rPr lang="en-US" altLang="zh-CN" sz="4400" cap="none" dirty="0" smtClean="0"/>
              <a:t>Face Detection And Cut</a:t>
            </a:r>
            <a:endParaRPr lang="en-US" sz="4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Ultra light fast generic face detector 1MB (https</a:t>
            </a:r>
            <a:r>
              <a:rPr lang="en-US" sz="2400" cap="none" dirty="0"/>
              <a:t>://</a:t>
            </a:r>
            <a:r>
              <a:rPr lang="en-US" sz="2400" cap="none" dirty="0" err="1" smtClean="0"/>
              <a:t>github.com</a:t>
            </a:r>
            <a:r>
              <a:rPr lang="en-US" sz="2400" cap="none" dirty="0" smtClean="0"/>
              <a:t>/</a:t>
            </a:r>
            <a:r>
              <a:rPr lang="en-US" sz="2400" cap="none" dirty="0" err="1" smtClean="0"/>
              <a:t>Linzaer</a:t>
            </a:r>
            <a:r>
              <a:rPr lang="en-US" sz="2400" cap="none" dirty="0" smtClean="0"/>
              <a:t>/Ultra-Light-Fast-Generic-Face-Detector-1MB)</a:t>
            </a:r>
            <a:endParaRPr lang="en-US" sz="24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3" y="2968281"/>
            <a:ext cx="2700996" cy="3599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49" y="2968280"/>
            <a:ext cx="3066560" cy="3599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793" y="2968280"/>
            <a:ext cx="3062090" cy="359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239" y="2968280"/>
            <a:ext cx="3024554" cy="3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Training, Validation, Test Split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00666"/>
            <a:ext cx="10363826" cy="3990534"/>
          </a:xfrm>
        </p:spPr>
        <p:txBody>
          <a:bodyPr>
            <a:noAutofit/>
          </a:bodyPr>
          <a:lstStyle/>
          <a:p>
            <a:r>
              <a:rPr lang="en-US" sz="2800" cap="none" dirty="0" smtClean="0"/>
              <a:t>Training:</a:t>
            </a:r>
          </a:p>
          <a:p>
            <a:pPr lvl="1"/>
            <a:r>
              <a:rPr lang="en-US" sz="2200" cap="none" dirty="0" smtClean="0"/>
              <a:t>Crying Babies: 307 * 3 = 921</a:t>
            </a:r>
          </a:p>
          <a:p>
            <a:pPr lvl="1"/>
            <a:r>
              <a:rPr lang="en-US" sz="2200" cap="none" dirty="0" smtClean="0"/>
              <a:t>Not Crying Babies: 327 * 3 = 1116</a:t>
            </a:r>
          </a:p>
          <a:p>
            <a:r>
              <a:rPr lang="en-US" sz="2800" cap="none" dirty="0" smtClean="0"/>
              <a:t>Validation</a:t>
            </a:r>
          </a:p>
          <a:p>
            <a:pPr lvl="1"/>
            <a:r>
              <a:rPr lang="en-US" sz="2200" cap="none" dirty="0" smtClean="0"/>
              <a:t>Crying Babies: 103</a:t>
            </a:r>
          </a:p>
          <a:p>
            <a:pPr lvl="1"/>
            <a:r>
              <a:rPr lang="en-US" sz="2200" cap="none" dirty="0" smtClean="0"/>
              <a:t>Not Crying Babies: 124</a:t>
            </a:r>
          </a:p>
          <a:p>
            <a:r>
              <a:rPr lang="en-US" sz="2800" cap="none" dirty="0" smtClean="0"/>
              <a:t>Test</a:t>
            </a:r>
          </a:p>
          <a:p>
            <a:pPr lvl="1"/>
            <a:r>
              <a:rPr lang="en-US" sz="2200" cap="none" dirty="0" smtClean="0"/>
              <a:t>Crying Babies: 102</a:t>
            </a:r>
          </a:p>
          <a:p>
            <a:pPr lvl="1"/>
            <a:r>
              <a:rPr lang="en-US" sz="2200" cap="none" dirty="0" smtClean="0"/>
              <a:t>Not Crying Babies: 124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cap="none" dirty="0"/>
              <a:t>Training Data Preprocessing</a:t>
            </a:r>
            <a:r>
              <a:rPr lang="zh-CN" altLang="en-US" cap="none" dirty="0"/>
              <a:t> </a:t>
            </a:r>
            <a:r>
              <a:rPr lang="mr-IN" altLang="zh-CN" cap="none" dirty="0" smtClean="0"/>
              <a:t>–</a:t>
            </a:r>
            <a:r>
              <a:rPr lang="en-US" altLang="zh-CN" cap="none" dirty="0" smtClean="0"/>
              <a:t> Resize, Scale, Augment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3774" y="1519312"/>
            <a:ext cx="10363826" cy="427188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train</a:t>
            </a:r>
            <a:r>
              <a:rPr lang="mr-IN" cap="none" dirty="0" smtClean="0"/>
              <a:t>_</a:t>
            </a:r>
            <a:r>
              <a:rPr lang="mr-IN" cap="none" dirty="0" err="1" smtClean="0"/>
              <a:t>datagen</a:t>
            </a:r>
            <a:r>
              <a:rPr lang="mr-IN" cap="none" dirty="0" smtClean="0"/>
              <a:t> </a:t>
            </a:r>
            <a:r>
              <a:rPr lang="mr-IN" cap="none" dirty="0"/>
              <a:t>= </a:t>
            </a:r>
            <a:r>
              <a:rPr lang="mr-IN" cap="none" dirty="0" err="1"/>
              <a:t>ImageDataGenerator</a:t>
            </a:r>
            <a:r>
              <a:rPr lang="mr-IN" cap="none" dirty="0"/>
              <a:t>( </a:t>
            </a:r>
            <a:r>
              <a:rPr lang="mr-IN" cap="none" dirty="0" err="1"/>
              <a:t>rescale</a:t>
            </a:r>
            <a:r>
              <a:rPr lang="mr-IN" cap="none" dirty="0"/>
              <a:t> = 1.0/255., </a:t>
            </a:r>
            <a:r>
              <a:rPr lang="mr-IN" cap="none" dirty="0" err="1"/>
              <a:t>rotation_range</a:t>
            </a:r>
            <a:r>
              <a:rPr lang="mr-IN" cap="none" dirty="0"/>
              <a:t> = 40, </a:t>
            </a:r>
            <a:r>
              <a:rPr lang="en-US" cap="none" dirty="0" smtClean="0"/>
              <a:t>						</a:t>
            </a:r>
            <a:r>
              <a:rPr lang="mr-IN" cap="none" dirty="0" err="1" smtClean="0"/>
              <a:t>width_shift_range</a:t>
            </a:r>
            <a:r>
              <a:rPr lang="mr-IN" cap="none" dirty="0" smtClean="0"/>
              <a:t> </a:t>
            </a:r>
            <a:r>
              <a:rPr lang="mr-IN" cap="none" dirty="0"/>
              <a:t>= 0.2, </a:t>
            </a:r>
            <a:r>
              <a:rPr lang="mr-IN" cap="none" dirty="0" err="1"/>
              <a:t>height_shift_range</a:t>
            </a:r>
            <a:r>
              <a:rPr lang="mr-IN" cap="none" dirty="0"/>
              <a:t> = 0.2, </a:t>
            </a:r>
            <a:r>
              <a:rPr lang="en-US" cap="none" dirty="0" smtClean="0"/>
              <a:t>					</a:t>
            </a:r>
            <a:r>
              <a:rPr lang="mr-IN" cap="none" dirty="0" err="1" smtClean="0"/>
              <a:t>zoom_range</a:t>
            </a:r>
            <a:r>
              <a:rPr lang="mr-IN" cap="none" dirty="0" smtClean="0"/>
              <a:t> </a:t>
            </a:r>
            <a:r>
              <a:rPr lang="mr-IN" cap="none" dirty="0"/>
              <a:t>= 0.2, </a:t>
            </a:r>
            <a:r>
              <a:rPr lang="mr-IN" cap="none" dirty="0" err="1"/>
              <a:t>shear_range</a:t>
            </a:r>
            <a:r>
              <a:rPr lang="mr-IN" cap="none" dirty="0"/>
              <a:t> = 0.2,</a:t>
            </a:r>
            <a:r>
              <a:rPr lang="mr-IN" cap="none" dirty="0" smtClean="0"/>
              <a:t> </a:t>
            </a:r>
            <a:r>
              <a:rPr lang="en-US" cap="none" dirty="0" smtClean="0"/>
              <a:t>							</a:t>
            </a:r>
            <a:r>
              <a:rPr lang="mr-IN" cap="none" dirty="0" err="1" smtClean="0"/>
              <a:t>horizontal_flip</a:t>
            </a:r>
            <a:r>
              <a:rPr lang="mr-IN" cap="none" dirty="0" smtClean="0"/>
              <a:t> </a:t>
            </a:r>
            <a:r>
              <a:rPr lang="mr-IN" cap="none" dirty="0"/>
              <a:t>= </a:t>
            </a:r>
            <a:r>
              <a:rPr lang="mr-IN" cap="none" dirty="0" err="1"/>
              <a:t>True</a:t>
            </a:r>
            <a:r>
              <a:rPr lang="mr-IN" sz="1600" cap="none" dirty="0" smtClean="0"/>
              <a:t>)</a:t>
            </a:r>
            <a:r>
              <a:rPr lang="mr-IN" cap="none" dirty="0" smtClean="0"/>
              <a:t>      </a:t>
            </a:r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72" y="3376246"/>
            <a:ext cx="2414954" cy="2414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54" y="3376246"/>
            <a:ext cx="2414954" cy="2414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342" y="3376246"/>
            <a:ext cx="2414954" cy="2414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594" y="3376246"/>
            <a:ext cx="2414954" cy="24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02202"/>
            <a:ext cx="10364451" cy="159617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Build Convolution Neural Network Model</a:t>
            </a:r>
            <a:endParaRPr lang="en-US" sz="4800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37" y="1589650"/>
            <a:ext cx="9509760" cy="52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Training And Validation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1898420"/>
            <a:ext cx="10058400" cy="47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Model Evaluation </a:t>
            </a:r>
            <a:r>
              <a:rPr lang="mr-IN" altLang="zh-CN" sz="4800" cap="none" dirty="0" smtClean="0"/>
              <a:t>–</a:t>
            </a:r>
            <a:r>
              <a:rPr lang="zh-CN" altLang="en-US" sz="4800" cap="none" dirty="0" smtClean="0"/>
              <a:t> </a:t>
            </a:r>
            <a:r>
              <a:rPr lang="en-US" altLang="zh-CN" sz="4800" cap="none" dirty="0" smtClean="0"/>
              <a:t>Confusion Matrix</a:t>
            </a:r>
            <a:endParaRPr lang="en-US" sz="4800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5" y="1862310"/>
            <a:ext cx="9125243" cy="48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3689</TotalTime>
  <Words>204</Words>
  <Application>Microsoft Macintosh PowerPoint</Application>
  <PresentationFormat>Widescreen</PresentationFormat>
  <Paragraphs>39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Mangal</vt:lpstr>
      <vt:lpstr>Tw Cen MT</vt:lpstr>
      <vt:lpstr>宋体</vt:lpstr>
      <vt:lpstr>Arial</vt:lpstr>
      <vt:lpstr>Droplet</vt:lpstr>
      <vt:lpstr>Crying Baby Detection</vt:lpstr>
      <vt:lpstr>Motivation</vt:lpstr>
      <vt:lpstr>Data Preparation - Scraping</vt:lpstr>
      <vt:lpstr>Data Preparation – Face Detection And Cut</vt:lpstr>
      <vt:lpstr>Training, Validation, Test Split</vt:lpstr>
      <vt:lpstr>Training Data Preprocessing – Resize, Scale, Augment</vt:lpstr>
      <vt:lpstr>Build Convolution Neural Network Model</vt:lpstr>
      <vt:lpstr>Training And Validation</vt:lpstr>
      <vt:lpstr>Model Evaluation – Confusion Matrix</vt:lpstr>
      <vt:lpstr>Model Evaluation – Classification Report</vt:lpstr>
      <vt:lpstr>Model Evaluation – Roc Curve</vt:lpstr>
      <vt:lpstr>PowerPoint Presentation</vt:lpstr>
      <vt:lpstr>Next Steps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Li</dc:creator>
  <cp:lastModifiedBy>Yang Li</cp:lastModifiedBy>
  <cp:revision>48</cp:revision>
  <dcterms:created xsi:type="dcterms:W3CDTF">2019-11-28T17:31:03Z</dcterms:created>
  <dcterms:modified xsi:type="dcterms:W3CDTF">2019-12-01T22:05:45Z</dcterms:modified>
</cp:coreProperties>
</file>